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 id="263" r:id="rId25"/>
  </p:sldIdLst>
  <p:sldSz cx="9753600" cy="73152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charset="1" panose="020B0606030504020204"/>
      <p:regular r:id="rId10"/>
    </p:embeddedFont>
    <p:embeddedFont>
      <p:font typeface="Open Sans Bold" charset="1" panose="020B0806030504020204"/>
      <p:regular r:id="rId11"/>
    </p:embeddedFont>
    <p:embeddedFont>
      <p:font typeface="Open Sans Italics" charset="1" panose="020B0606030504020204"/>
      <p:regular r:id="rId12"/>
    </p:embeddedFont>
    <p:embeddedFont>
      <p:font typeface="Open Sans Bold Italics" charset="1" panose="020B0806030504020204"/>
      <p:regular r:id="rId13"/>
    </p:embeddedFont>
    <p:embeddedFont>
      <p:font typeface="Montserrat" charset="1" panose="00000500000000000000"/>
      <p:regular r:id="rId14"/>
    </p:embeddedFont>
    <p:embeddedFont>
      <p:font typeface="Montserrat Bold" charset="1" panose="00000600000000000000"/>
      <p:regular r:id="rId15"/>
    </p:embeddedFont>
    <p:embeddedFont>
      <p:font typeface="Montserrat Italics" charset="1" panose="00000500000000000000"/>
      <p:regular r:id="rId16"/>
    </p:embeddedFont>
    <p:embeddedFont>
      <p:font typeface="Montserrat Bold Italics" charset="1" panose="000006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25" Target="slides/slide8.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grpSp>
        <p:nvGrpSpPr>
          <p:cNvPr name="Group 8" id="8"/>
          <p:cNvGrpSpPr/>
          <p:nvPr/>
        </p:nvGrpSpPr>
        <p:grpSpPr>
          <a:xfrm rot="0">
            <a:off x="482600" y="6771640"/>
            <a:ext cx="8788400" cy="10160"/>
            <a:chOff x="0" y="0"/>
            <a:chExt cx="11717867" cy="13547"/>
          </a:xfrm>
        </p:grpSpPr>
        <p:sp>
          <p:nvSpPr>
            <p:cNvPr name="Freeform 9" id="9"/>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10" id="10"/>
          <p:cNvGrpSpPr/>
          <p:nvPr/>
        </p:nvGrpSpPr>
        <p:grpSpPr>
          <a:xfrm rot="5400000">
            <a:off x="447040" y="6898640"/>
            <a:ext cx="203572" cy="128335"/>
            <a:chOff x="0" y="0"/>
            <a:chExt cx="271430" cy="171113"/>
          </a:xfrm>
        </p:grpSpPr>
        <p:sp>
          <p:nvSpPr>
            <p:cNvPr name="Freeform 11" id="11"/>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12" id="12"/>
          <p:cNvSpPr txBox="true"/>
          <p:nvPr/>
        </p:nvSpPr>
        <p:spPr>
          <a:xfrm rot="0">
            <a:off x="916590" y="630979"/>
            <a:ext cx="7920420" cy="4762500"/>
          </a:xfrm>
          <a:prstGeom prst="rect">
            <a:avLst/>
          </a:prstGeom>
        </p:spPr>
        <p:txBody>
          <a:bodyPr anchor="t" rtlCol="false" tIns="0" lIns="0" bIns="0" rIns="0">
            <a:spAutoFit/>
          </a:bodyPr>
          <a:lstStyle/>
          <a:p>
            <a:pPr algn="ctr">
              <a:lnSpc>
                <a:spcPts val="4095"/>
              </a:lnSpc>
            </a:pPr>
            <a:r>
              <a:rPr lang="en-US" sz="3413" spc="-175">
                <a:solidFill>
                  <a:srgbClr val="000000"/>
                </a:solidFill>
                <a:latin typeface="Open Sans Bold"/>
              </a:rPr>
              <a:t>CHATBOT DEPLOYMENT WITH IBM CLOUD WATSON ASSISTANT</a:t>
            </a:r>
          </a:p>
          <a:p>
            <a:pPr algn="ctr">
              <a:lnSpc>
                <a:spcPts val="4095"/>
              </a:lnSpc>
            </a:pPr>
          </a:p>
          <a:p>
            <a:pPr algn="ctr">
              <a:lnSpc>
                <a:spcPts val="4095"/>
              </a:lnSpc>
            </a:pPr>
            <a:r>
              <a:rPr lang="en-US" sz="3413" spc="-152">
                <a:solidFill>
                  <a:srgbClr val="000000"/>
                </a:solidFill>
                <a:latin typeface="Open Sans Bold"/>
              </a:rPr>
              <a:t>RVS TECHNICAL CAMPUS-COIMBATORE</a:t>
            </a:r>
          </a:p>
          <a:p>
            <a:pPr algn="ctr">
              <a:lnSpc>
                <a:spcPts val="4095"/>
              </a:lnSpc>
            </a:pPr>
            <a:r>
              <a:rPr lang="en-US" sz="3413" spc="-152">
                <a:solidFill>
                  <a:srgbClr val="000000"/>
                </a:solidFill>
                <a:latin typeface="Open Sans Bold"/>
              </a:rPr>
              <a:t>BE COMPUTER SCIENCE AND ENGINEERING</a:t>
            </a:r>
          </a:p>
          <a:p>
            <a:pPr algn="ctr">
              <a:lnSpc>
                <a:spcPts val="2560"/>
              </a:lnSpc>
            </a:pPr>
            <a:r>
              <a:rPr lang="en-US" sz="2133" spc="-95">
                <a:solidFill>
                  <a:srgbClr val="000000"/>
                </a:solidFill>
                <a:latin typeface="Open Sans Bold"/>
              </a:rPr>
              <a:t>PRESENTED BY</a:t>
            </a:r>
          </a:p>
          <a:p>
            <a:pPr algn="ctr">
              <a:lnSpc>
                <a:spcPts val="2560"/>
              </a:lnSpc>
            </a:pPr>
            <a:r>
              <a:rPr lang="en-US" sz="2133" spc="-95">
                <a:solidFill>
                  <a:srgbClr val="000000"/>
                </a:solidFill>
                <a:latin typeface="Open Sans Bold"/>
              </a:rPr>
              <a:t>M.ADITHYA KIRAN</a:t>
            </a:r>
          </a:p>
          <a:p>
            <a:pPr algn="ctr">
              <a:lnSpc>
                <a:spcPts val="4095"/>
              </a:lnSpc>
            </a:pPr>
          </a:p>
          <a:p>
            <a:pPr algn="ctr">
              <a:lnSpc>
                <a:spcPts val="4095"/>
              </a:lnSpc>
            </a:pPr>
          </a:p>
          <a:p>
            <a:pPr algn="ctr">
              <a:lnSpc>
                <a:spcPts val="4095"/>
              </a:lnSpc>
            </a:pP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grpSp>
        <p:nvGrpSpPr>
          <p:cNvPr name="Group 8" id="8"/>
          <p:cNvGrpSpPr/>
          <p:nvPr/>
        </p:nvGrpSpPr>
        <p:grpSpPr>
          <a:xfrm rot="0">
            <a:off x="482600" y="6771640"/>
            <a:ext cx="8788400" cy="10160"/>
            <a:chOff x="0" y="0"/>
            <a:chExt cx="11717867" cy="13547"/>
          </a:xfrm>
        </p:grpSpPr>
        <p:sp>
          <p:nvSpPr>
            <p:cNvPr name="Freeform 9" id="9"/>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10" id="10"/>
          <p:cNvGrpSpPr/>
          <p:nvPr/>
        </p:nvGrpSpPr>
        <p:grpSpPr>
          <a:xfrm rot="5400000">
            <a:off x="447040" y="6898640"/>
            <a:ext cx="203572" cy="128335"/>
            <a:chOff x="0" y="0"/>
            <a:chExt cx="271430" cy="171113"/>
          </a:xfrm>
        </p:grpSpPr>
        <p:sp>
          <p:nvSpPr>
            <p:cNvPr name="Freeform 11" id="11"/>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12" id="12"/>
          <p:cNvSpPr txBox="true"/>
          <p:nvPr/>
        </p:nvSpPr>
        <p:spPr>
          <a:xfrm rot="0">
            <a:off x="2049516" y="1552681"/>
            <a:ext cx="5404670" cy="4734496"/>
          </a:xfrm>
          <a:prstGeom prst="rect">
            <a:avLst/>
          </a:prstGeom>
        </p:spPr>
        <p:txBody>
          <a:bodyPr anchor="t" rtlCol="false" tIns="0" lIns="0" bIns="0" rIns="0">
            <a:spAutoFit/>
          </a:bodyPr>
          <a:lstStyle/>
          <a:p>
            <a:pPr algn="l">
              <a:lnSpc>
                <a:spcPts val="4608"/>
              </a:lnSpc>
            </a:pPr>
            <a:r>
              <a:rPr lang="en-US" sz="3840" spc="-171">
                <a:solidFill>
                  <a:srgbClr val="000000"/>
                </a:solidFill>
                <a:latin typeface="Open Sans Bold"/>
              </a:rPr>
              <a:t>Introduction</a:t>
            </a:r>
          </a:p>
          <a:p>
            <a:pPr algn="l">
              <a:lnSpc>
                <a:spcPts val="4608"/>
              </a:lnSpc>
            </a:pPr>
            <a:r>
              <a:rPr lang="en-US" sz="3840" spc="-171">
                <a:solidFill>
                  <a:srgbClr val="000000"/>
                </a:solidFill>
                <a:latin typeface="Open Sans Bold"/>
              </a:rPr>
              <a:t>What is IBM Watson Assistant?</a:t>
            </a:r>
          </a:p>
          <a:p>
            <a:pPr algn="l">
              <a:lnSpc>
                <a:spcPts val="4608"/>
              </a:lnSpc>
            </a:pPr>
            <a:r>
              <a:rPr lang="en-US" sz="3840" spc="-171">
                <a:solidFill>
                  <a:srgbClr val="000000"/>
                </a:solidFill>
                <a:latin typeface="Open Sans Bold"/>
              </a:rPr>
              <a:t>Benefits of Chatbots</a:t>
            </a:r>
          </a:p>
          <a:p>
            <a:pPr algn="l">
              <a:lnSpc>
                <a:spcPts val="4608"/>
              </a:lnSpc>
            </a:pPr>
            <a:r>
              <a:rPr lang="en-US" sz="3840" spc="-171">
                <a:solidFill>
                  <a:srgbClr val="000000"/>
                </a:solidFill>
                <a:latin typeface="Open Sans Bold"/>
              </a:rPr>
              <a:t>Chatbot Deployment Process</a:t>
            </a:r>
          </a:p>
          <a:p>
            <a:pPr algn="l">
              <a:lnSpc>
                <a:spcPts val="4608"/>
              </a:lnSpc>
            </a:pPr>
            <a:r>
              <a:rPr lang="en-US" sz="3840" spc="-171">
                <a:solidFill>
                  <a:srgbClr val="000000"/>
                </a:solidFill>
                <a:latin typeface="Open Sans Bold"/>
              </a:rPr>
              <a:t>Use Cases</a:t>
            </a:r>
          </a:p>
          <a:p>
            <a:pPr algn="l">
              <a:lnSpc>
                <a:spcPts val="4608"/>
              </a:lnSpc>
            </a:pPr>
            <a:r>
              <a:rPr lang="en-US" sz="3840" spc="-171">
                <a:solidFill>
                  <a:srgbClr val="000000"/>
                </a:solidFill>
                <a:latin typeface="Open Sans Bold"/>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579120" y="1346200"/>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Welcome to our presentation on chatbot deployment with IBM Watson Assistant! In today's world, businesses need to be available 24/7 to meet their customers' needs. Chatbots are a powerful tool that can help companies achieve this goal. They provide instant support and assistance to customers, without the need for human intervention.</a:t>
            </a:r>
          </a:p>
          <a:p>
            <a:pPr algn="l" marL="274546" indent="-137273" lvl="1">
              <a:lnSpc>
                <a:spcPts val="2560"/>
              </a:lnSpc>
            </a:pPr>
          </a:p>
        </p:txBody>
      </p:sp>
      <p:sp>
        <p:nvSpPr>
          <p:cNvPr name="Freeform 9" id="9"/>
          <p:cNvSpPr/>
          <p:nvPr/>
        </p:nvSpPr>
        <p:spPr>
          <a:xfrm flipH="false" flipV="false" rot="0">
            <a:off x="4953609" y="1353344"/>
            <a:ext cx="4301277" cy="5222980"/>
          </a:xfrm>
          <a:custGeom>
            <a:avLst/>
            <a:gdLst/>
            <a:ahLst/>
            <a:cxnLst/>
            <a:rect r="r" b="b" t="t" l="l"/>
            <a:pathLst>
              <a:path h="5222980" w="4301277">
                <a:moveTo>
                  <a:pt x="0" y="0"/>
                </a:moveTo>
                <a:lnTo>
                  <a:pt x="4301276" y="0"/>
                </a:lnTo>
                <a:lnTo>
                  <a:pt x="4301276" y="5222980"/>
                </a:lnTo>
                <a:lnTo>
                  <a:pt x="0" y="5222980"/>
                </a:lnTo>
                <a:lnTo>
                  <a:pt x="0" y="0"/>
                </a:lnTo>
                <a:close/>
              </a:path>
            </a:pathLst>
          </a:custGeom>
          <a:blipFill>
            <a:blip r:embed="rId2"/>
            <a:stretch>
              <a:fillRect l="0" t="0" r="-21428" b="0"/>
            </a:stretch>
          </a:blipFill>
        </p:spPr>
      </p:sp>
      <p:sp>
        <p:nvSpPr>
          <p:cNvPr name="TextBox 10" id="10"/>
          <p:cNvSpPr txBox="true"/>
          <p:nvPr/>
        </p:nvSpPr>
        <p:spPr>
          <a:xfrm rot="0">
            <a:off x="1051841" y="477362"/>
            <a:ext cx="5500951" cy="401003"/>
          </a:xfrm>
          <a:prstGeom prst="rect">
            <a:avLst/>
          </a:prstGeom>
        </p:spPr>
        <p:txBody>
          <a:bodyPr anchor="t" rtlCol="false" tIns="0" lIns="0" bIns="0" rIns="0">
            <a:spAutoFit/>
          </a:bodyPr>
          <a:lstStyle/>
          <a:p>
            <a:pPr algn="ctr">
              <a:lnSpc>
                <a:spcPts val="3071"/>
              </a:lnSpc>
            </a:pPr>
            <a:r>
              <a:rPr lang="en-US" sz="2559" spc="-114">
                <a:solidFill>
                  <a:srgbClr val="000000"/>
                </a:solidFill>
                <a:latin typeface="Open Sans Bold"/>
              </a:rPr>
              <a:t>INTRODUCTION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2817601" y="400553"/>
            <a:ext cx="4206240" cy="656336"/>
          </a:xfrm>
          <a:prstGeom prst="rect">
            <a:avLst/>
          </a:prstGeom>
        </p:spPr>
        <p:txBody>
          <a:bodyPr anchor="t" rtlCol="false" tIns="0" lIns="0" bIns="0" rIns="0">
            <a:spAutoFit/>
          </a:bodyPr>
          <a:lstStyle/>
          <a:p>
            <a:pPr algn="ctr">
              <a:lnSpc>
                <a:spcPts val="3071"/>
              </a:lnSpc>
            </a:pPr>
            <a:r>
              <a:rPr lang="en-US" sz="2559" spc="99">
                <a:solidFill>
                  <a:srgbClr val="464653"/>
                </a:solidFill>
                <a:latin typeface="Montserrat Bold"/>
              </a:rPr>
              <a:t>WHAT IS IBM WATSON ASSISTANT?</a:t>
            </a:r>
          </a:p>
        </p:txBody>
      </p:sp>
      <p:sp>
        <p:nvSpPr>
          <p:cNvPr name="TextBox 9" id="9"/>
          <p:cNvSpPr txBox="true"/>
          <p:nvPr/>
        </p:nvSpPr>
        <p:spPr>
          <a:xfrm rot="0">
            <a:off x="579120" y="1346200"/>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IBM Watson Assistant is a chatbot platform that uses natural language processing and machine learning to understand and respond to user inquiries in real-time. It provides businesses with an easy-to-use interface for creating and deploying chatbots across a variety of channels, including websites, messaging apps, and voice assistants.</a:t>
            </a:r>
          </a:p>
          <a:p>
            <a:pPr algn="l" marL="274546" indent="-137273" lvl="1">
              <a:lnSpc>
                <a:spcPts val="2560"/>
              </a:lnSpc>
            </a:pPr>
          </a:p>
        </p:txBody>
      </p:sp>
      <p:sp>
        <p:nvSpPr>
          <p:cNvPr name="Freeform 10" id="10"/>
          <p:cNvSpPr/>
          <p:nvPr/>
        </p:nvSpPr>
        <p:spPr>
          <a:xfrm flipH="false" flipV="false" rot="0">
            <a:off x="4941147" y="1583770"/>
            <a:ext cx="4311227" cy="4502070"/>
          </a:xfrm>
          <a:custGeom>
            <a:avLst/>
            <a:gdLst/>
            <a:ahLst/>
            <a:cxnLst/>
            <a:rect r="r" b="b" t="t" l="l"/>
            <a:pathLst>
              <a:path h="4502070" w="4311227">
                <a:moveTo>
                  <a:pt x="0" y="0"/>
                </a:moveTo>
                <a:lnTo>
                  <a:pt x="4311226" y="0"/>
                </a:lnTo>
                <a:lnTo>
                  <a:pt x="4311226" y="4502070"/>
                </a:lnTo>
                <a:lnTo>
                  <a:pt x="0" y="4502070"/>
                </a:lnTo>
                <a:lnTo>
                  <a:pt x="0" y="0"/>
                </a:lnTo>
                <a:close/>
              </a:path>
            </a:pathLst>
          </a:custGeom>
          <a:blipFill>
            <a:blip r:embed="rId2"/>
            <a:stretch>
              <a:fillRect l="-2213" t="0" r="-2213"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1819090" y="-810011"/>
            <a:ext cx="5500951" cy="1866900"/>
          </a:xfrm>
          <a:prstGeom prst="rect">
            <a:avLst/>
          </a:prstGeom>
        </p:spPr>
        <p:txBody>
          <a:bodyPr anchor="t" rtlCol="false" tIns="0" lIns="0" bIns="0" rIns="0">
            <a:spAutoFit/>
          </a:bodyPr>
          <a:lstStyle/>
          <a:p>
            <a:pPr algn="ctr">
              <a:lnSpc>
                <a:spcPts val="3686"/>
              </a:lnSpc>
            </a:pPr>
          </a:p>
          <a:p>
            <a:pPr algn="ctr">
              <a:lnSpc>
                <a:spcPts val="3686"/>
              </a:lnSpc>
            </a:pPr>
          </a:p>
          <a:p>
            <a:pPr algn="ctr">
              <a:lnSpc>
                <a:spcPts val="3686"/>
              </a:lnSpc>
            </a:pPr>
          </a:p>
          <a:p>
            <a:pPr algn="ctr">
              <a:lnSpc>
                <a:spcPts val="3686"/>
              </a:lnSpc>
            </a:pPr>
            <a:r>
              <a:rPr lang="en-US" sz="3071" spc="118">
                <a:solidFill>
                  <a:srgbClr val="464653"/>
                </a:solidFill>
                <a:latin typeface="Montserrat Bold"/>
              </a:rPr>
              <a:t>BENEFITS OF CHATBOTS</a:t>
            </a:r>
          </a:p>
        </p:txBody>
      </p:sp>
      <p:sp>
        <p:nvSpPr>
          <p:cNvPr name="TextBox 9" id="9"/>
          <p:cNvSpPr txBox="true"/>
          <p:nvPr/>
        </p:nvSpPr>
        <p:spPr>
          <a:xfrm rot="0">
            <a:off x="590154" y="1815951"/>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Chatbots are revolutionizing the way businesses interact with customers. They provide a seamless and efficient communication channel, available 24/7. With chatbots, businesses can improve customer service by providing quick and accurate responses to inquiries and support requests. This not only enhances the customer experience but also increases customer loyalty.</a:t>
            </a:r>
          </a:p>
        </p:txBody>
      </p:sp>
      <p:sp>
        <p:nvSpPr>
          <p:cNvPr name="Freeform 10" id="10"/>
          <p:cNvSpPr/>
          <p:nvPr/>
        </p:nvSpPr>
        <p:spPr>
          <a:xfrm flipH="false" flipV="false" rot="0">
            <a:off x="4986496" y="1415526"/>
            <a:ext cx="4301278" cy="5683831"/>
          </a:xfrm>
          <a:custGeom>
            <a:avLst/>
            <a:gdLst/>
            <a:ahLst/>
            <a:cxnLst/>
            <a:rect r="r" b="b" t="t" l="l"/>
            <a:pathLst>
              <a:path h="5683831" w="4301278">
                <a:moveTo>
                  <a:pt x="0" y="0"/>
                </a:moveTo>
                <a:lnTo>
                  <a:pt x="4301278" y="0"/>
                </a:lnTo>
                <a:lnTo>
                  <a:pt x="4301278" y="5683832"/>
                </a:lnTo>
                <a:lnTo>
                  <a:pt x="0" y="5683832"/>
                </a:lnTo>
                <a:lnTo>
                  <a:pt x="0" y="0"/>
                </a:lnTo>
                <a:close/>
              </a:path>
            </a:pathLst>
          </a:custGeom>
          <a:blipFill>
            <a:blip r:embed="rId2"/>
            <a:stretch>
              <a:fillRect l="0" t="0" r="-32142"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858983" y="246936"/>
            <a:ext cx="8189250" cy="809953"/>
          </a:xfrm>
          <a:prstGeom prst="rect">
            <a:avLst/>
          </a:prstGeom>
        </p:spPr>
        <p:txBody>
          <a:bodyPr anchor="t" rtlCol="false" tIns="0" lIns="0" bIns="0" rIns="0">
            <a:spAutoFit/>
          </a:bodyPr>
          <a:lstStyle/>
          <a:p>
            <a:pPr algn="ctr">
              <a:lnSpc>
                <a:spcPts val="3071"/>
              </a:lnSpc>
            </a:pPr>
            <a:r>
              <a:rPr lang="en-US" sz="2559" spc="99">
                <a:solidFill>
                  <a:srgbClr val="464653"/>
                </a:solidFill>
                <a:latin typeface="Montserrat Bold"/>
              </a:rPr>
              <a:t>CHATBOT DEPLOYMENT PROCESS</a:t>
            </a:r>
          </a:p>
        </p:txBody>
      </p:sp>
      <p:sp>
        <p:nvSpPr>
          <p:cNvPr name="TextBox 9" id="9"/>
          <p:cNvSpPr txBox="true"/>
          <p:nvPr/>
        </p:nvSpPr>
        <p:spPr>
          <a:xfrm rot="0">
            <a:off x="579120" y="1346200"/>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Chatbot Deployment Process</a:t>
            </a:r>
          </a:p>
          <a:p>
            <a:pPr algn="l" marL="274546" indent="-137273" lvl="1">
              <a:lnSpc>
                <a:spcPts val="2560"/>
              </a:lnSpc>
              <a:buFont typeface="Arial"/>
              <a:buChar char="•"/>
            </a:pPr>
            <a:r>
              <a:rPr lang="en-US" sz="2133" spc="-95">
                <a:solidFill>
                  <a:srgbClr val="000000"/>
                </a:solidFill>
                <a:latin typeface="Open Sans Bold"/>
              </a:rPr>
              <a:t>Deploying a chatbot with IBM Watson Assistant involves several steps that must be followed carefully in order to ensure success. The first step is to define the scope of the chatbot and determine its purpose. This involves identifying the target audience, the types of questions the chatbot will be expected to answer, and any specific features or capabilities that are required.</a:t>
            </a:r>
          </a:p>
        </p:txBody>
      </p:sp>
      <p:sp>
        <p:nvSpPr>
          <p:cNvPr name="Freeform 10" id="10"/>
          <p:cNvSpPr/>
          <p:nvPr/>
        </p:nvSpPr>
        <p:spPr>
          <a:xfrm flipH="false" flipV="false" rot="0">
            <a:off x="4953609" y="1276535"/>
            <a:ext cx="4301278" cy="5607023"/>
          </a:xfrm>
          <a:custGeom>
            <a:avLst/>
            <a:gdLst/>
            <a:ahLst/>
            <a:cxnLst/>
            <a:rect r="r" b="b" t="t" l="l"/>
            <a:pathLst>
              <a:path h="5607023" w="4301278">
                <a:moveTo>
                  <a:pt x="0" y="0"/>
                </a:moveTo>
                <a:lnTo>
                  <a:pt x="4301277" y="0"/>
                </a:lnTo>
                <a:lnTo>
                  <a:pt x="4301277" y="5607023"/>
                </a:lnTo>
                <a:lnTo>
                  <a:pt x="0" y="5607023"/>
                </a:lnTo>
                <a:lnTo>
                  <a:pt x="0" y="0"/>
                </a:lnTo>
                <a:close/>
              </a:path>
            </a:pathLst>
          </a:custGeom>
          <a:blipFill>
            <a:blip r:embed="rId2"/>
            <a:stretch>
              <a:fillRect l="0" t="0" r="-30357"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2773680" y="477362"/>
            <a:ext cx="4206240" cy="656336"/>
          </a:xfrm>
          <a:prstGeom prst="rect">
            <a:avLst/>
          </a:prstGeom>
        </p:spPr>
        <p:txBody>
          <a:bodyPr anchor="t" rtlCol="false" tIns="0" lIns="0" bIns="0" rIns="0">
            <a:spAutoFit/>
          </a:bodyPr>
          <a:lstStyle/>
          <a:p>
            <a:pPr algn="ctr">
              <a:lnSpc>
                <a:spcPts val="3583"/>
              </a:lnSpc>
            </a:pPr>
            <a:r>
              <a:rPr lang="en-US" sz="2986" spc="115">
                <a:solidFill>
                  <a:srgbClr val="464653"/>
                </a:solidFill>
                <a:latin typeface="Montserrat Bold"/>
              </a:rPr>
              <a:t>USE CASES</a:t>
            </a:r>
          </a:p>
        </p:txBody>
      </p:sp>
      <p:sp>
        <p:nvSpPr>
          <p:cNvPr name="TextBox 9" id="9"/>
          <p:cNvSpPr txBox="true"/>
          <p:nvPr/>
        </p:nvSpPr>
        <p:spPr>
          <a:xfrm rot="0">
            <a:off x="579120" y="1336675"/>
            <a:ext cx="4128211" cy="5185029"/>
          </a:xfrm>
          <a:prstGeom prst="rect">
            <a:avLst/>
          </a:prstGeom>
        </p:spPr>
        <p:txBody>
          <a:bodyPr anchor="t" rtlCol="false" tIns="0" lIns="0" bIns="0" rIns="0">
            <a:spAutoFit/>
          </a:bodyPr>
          <a:lstStyle/>
          <a:p>
            <a:pPr algn="l" marL="249837" indent="-124918" lvl="1">
              <a:lnSpc>
                <a:spcPts val="2329"/>
              </a:lnSpc>
              <a:buFont typeface="Arial"/>
              <a:buChar char="•"/>
            </a:pPr>
            <a:r>
              <a:rPr lang="en-US" sz="1941" spc="-86">
                <a:solidFill>
                  <a:srgbClr val="000000"/>
                </a:solidFill>
                <a:latin typeface="Open Sans Bold"/>
              </a:rPr>
              <a:t>In the healthcare industry, chatbots are being used to help patients schedule appointments, check their symptoms, and receive medication reminders. This not only improves patient experience but also frees up staff time for more complex tasks.</a:t>
            </a:r>
          </a:p>
          <a:p>
            <a:pPr algn="l" marL="249837" indent="-124918" lvl="1">
              <a:lnSpc>
                <a:spcPts val="2329"/>
              </a:lnSpc>
              <a:buFont typeface="Arial"/>
              <a:buChar char="•"/>
            </a:pPr>
            <a:r>
              <a:rPr lang="en-US" sz="1941" spc="-86">
                <a:solidFill>
                  <a:srgbClr val="000000"/>
                </a:solidFill>
                <a:latin typeface="Open Sans Bold"/>
              </a:rPr>
              <a:t>In the retail industry, chatbots are being used to assist customers with their purchases, provide personalized recommendations, and handle returns. This creates a seamless shopping experience for customers and allows retailers to provide 24/7 customer service.</a:t>
            </a:r>
          </a:p>
          <a:p>
            <a:pPr algn="l" marL="249837" indent="-124918" lvl="1">
              <a:lnSpc>
                <a:spcPts val="2329"/>
              </a:lnSpc>
            </a:pPr>
          </a:p>
        </p:txBody>
      </p:sp>
      <p:sp>
        <p:nvSpPr>
          <p:cNvPr name="Freeform 10" id="10"/>
          <p:cNvSpPr/>
          <p:nvPr/>
        </p:nvSpPr>
        <p:spPr>
          <a:xfrm flipH="false" flipV="false" rot="0">
            <a:off x="4876800" y="1328812"/>
            <a:ext cx="4454895" cy="5477938"/>
          </a:xfrm>
          <a:custGeom>
            <a:avLst/>
            <a:gdLst/>
            <a:ahLst/>
            <a:cxnLst/>
            <a:rect r="r" b="b" t="t" l="l"/>
            <a:pathLst>
              <a:path h="5477938" w="4454895">
                <a:moveTo>
                  <a:pt x="0" y="0"/>
                </a:moveTo>
                <a:lnTo>
                  <a:pt x="4454895" y="0"/>
                </a:lnTo>
                <a:lnTo>
                  <a:pt x="4454895" y="5477938"/>
                </a:lnTo>
                <a:lnTo>
                  <a:pt x="0" y="5477938"/>
                </a:lnTo>
                <a:lnTo>
                  <a:pt x="0" y="0"/>
                </a:lnTo>
                <a:close/>
              </a:path>
            </a:pathLst>
          </a:custGeom>
          <a:blipFill>
            <a:blip r:embed="rId2"/>
            <a:stretch>
              <a:fillRect l="0" t="0" r="-22964"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2510367" y="630979"/>
            <a:ext cx="4206240" cy="446220"/>
          </a:xfrm>
          <a:prstGeom prst="rect">
            <a:avLst/>
          </a:prstGeom>
        </p:spPr>
        <p:txBody>
          <a:bodyPr anchor="t" rtlCol="false" tIns="0" lIns="0" bIns="0" rIns="0">
            <a:spAutoFit/>
          </a:bodyPr>
          <a:lstStyle/>
          <a:p>
            <a:pPr algn="ctr">
              <a:lnSpc>
                <a:spcPts val="3225"/>
              </a:lnSpc>
            </a:pPr>
            <a:r>
              <a:rPr lang="en-US" sz="2687" spc="104">
                <a:solidFill>
                  <a:srgbClr val="464653"/>
                </a:solidFill>
                <a:latin typeface="Montserrat Bold"/>
              </a:rPr>
              <a:t>CONCLUSION</a:t>
            </a:r>
          </a:p>
        </p:txBody>
      </p:sp>
      <p:sp>
        <p:nvSpPr>
          <p:cNvPr name="TextBox 9" id="9"/>
          <p:cNvSpPr txBox="true"/>
          <p:nvPr/>
        </p:nvSpPr>
        <p:spPr>
          <a:xfrm rot="0">
            <a:off x="579120" y="1346200"/>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In conclusion, chatbots are an innovative solution for businesses to improve customer service, increase efficiency, and reduce costs. IBM Watson Assistant provides a powerful platform for deploying chatbots with ease and success. By utilizing the benefits of chatbots, businesses can streamline their operations and provide better experiences for their customers.</a:t>
            </a:r>
          </a:p>
          <a:p>
            <a:pPr algn="l" marL="274546" indent="-137273" lvl="1">
              <a:lnSpc>
                <a:spcPts val="2560"/>
              </a:lnSpc>
            </a:pPr>
          </a:p>
        </p:txBody>
      </p:sp>
      <p:sp>
        <p:nvSpPr>
          <p:cNvPr name="Freeform 10" id="10"/>
          <p:cNvSpPr/>
          <p:nvPr/>
        </p:nvSpPr>
        <p:spPr>
          <a:xfrm flipH="false" flipV="false" rot="0">
            <a:off x="4953609" y="1353344"/>
            <a:ext cx="4337050" cy="5222980"/>
          </a:xfrm>
          <a:custGeom>
            <a:avLst/>
            <a:gdLst/>
            <a:ahLst/>
            <a:cxnLst/>
            <a:rect r="r" b="b" t="t" l="l"/>
            <a:pathLst>
              <a:path h="5222980" w="4337050">
                <a:moveTo>
                  <a:pt x="0" y="0"/>
                </a:moveTo>
                <a:lnTo>
                  <a:pt x="4337049" y="0"/>
                </a:lnTo>
                <a:lnTo>
                  <a:pt x="4337049" y="5222980"/>
                </a:lnTo>
                <a:lnTo>
                  <a:pt x="0" y="5222980"/>
                </a:lnTo>
                <a:lnTo>
                  <a:pt x="0" y="0"/>
                </a:lnTo>
                <a:close/>
              </a:path>
            </a:pathLst>
          </a:custGeom>
          <a:blipFill>
            <a:blip r:embed="rId2"/>
            <a:stretch>
              <a:fillRect l="0" t="0" r="-20427"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DAFwT2s_pFY</dc:identifier>
  <dcterms:modified xsi:type="dcterms:W3CDTF">2011-08-01T06:04:30Z</dcterms:modified>
  <cp:revision>1</cp:revision>
  <dc:title>DOC-20231004-WA0014.</dc:title>
</cp:coreProperties>
</file>

<file path=docProps/thumbnail.jpeg>
</file>